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94" r:id="rId3"/>
    <p:sldId id="258" r:id="rId4"/>
    <p:sldId id="259" r:id="rId5"/>
    <p:sldId id="261" r:id="rId6"/>
    <p:sldId id="262" r:id="rId7"/>
    <p:sldId id="279" r:id="rId8"/>
    <p:sldId id="278" r:id="rId9"/>
    <p:sldId id="265" r:id="rId10"/>
    <p:sldId id="266" r:id="rId11"/>
    <p:sldId id="287" r:id="rId12"/>
    <p:sldId id="267" r:id="rId13"/>
    <p:sldId id="268" r:id="rId14"/>
    <p:sldId id="269" r:id="rId15"/>
    <p:sldId id="270" r:id="rId16"/>
    <p:sldId id="280" r:id="rId17"/>
    <p:sldId id="290" r:id="rId18"/>
    <p:sldId id="298" r:id="rId19"/>
    <p:sldId id="299" r:id="rId20"/>
    <p:sldId id="297" r:id="rId21"/>
    <p:sldId id="273" r:id="rId22"/>
    <p:sldId id="276" r:id="rId23"/>
    <p:sldId id="275" r:id="rId24"/>
    <p:sldId id="292" r:id="rId25"/>
    <p:sldId id="260" r:id="rId26"/>
    <p:sldId id="281" r:id="rId27"/>
    <p:sldId id="286" r:id="rId28"/>
    <p:sldId id="285" r:id="rId29"/>
    <p:sldId id="283" r:id="rId30"/>
    <p:sldId id="288" r:id="rId31"/>
    <p:sldId id="289" r:id="rId32"/>
    <p:sldId id="282" r:id="rId33"/>
  </p:sldIdLst>
  <p:sldSz cx="9144000" cy="5143500" type="screen16x9"/>
  <p:notesSz cx="6858000" cy="9144000"/>
  <p:embeddedFontLst>
    <p:embeddedFont>
      <p:font typeface="Anton" panose="020B0604020202020204" charset="0"/>
      <p:regular r:id="rId35"/>
    </p:embeddedFont>
    <p:embeddedFont>
      <p:font typeface="Fredoka One" panose="020B0604020202020204" charset="0"/>
      <p:regular r:id="rId36"/>
    </p:embeddedFont>
    <p:embeddedFont>
      <p:font typeface="Muli" panose="020B0604020202020204" charset="0"/>
      <p:regular r:id="rId37"/>
    </p:embeddedFont>
    <p:embeddedFont>
      <p:font typeface="Oswald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145" d="100"/>
          <a:sy n="145" d="100"/>
        </p:scale>
        <p:origin x="10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8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bb101d3a4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bb101d3a4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3"/>
          <p:cNvGrpSpPr/>
          <p:nvPr/>
        </p:nvGrpSpPr>
        <p:grpSpPr>
          <a:xfrm>
            <a:off x="1551988" y="1658575"/>
            <a:ext cx="6039850" cy="1801350"/>
            <a:chOff x="1551988" y="1658575"/>
            <a:chExt cx="6039850" cy="1801350"/>
          </a:xfrm>
        </p:grpSpPr>
        <p:grpSp>
          <p:nvGrpSpPr>
            <p:cNvPr id="187" name="Google Shape;187;p13"/>
            <p:cNvGrpSpPr/>
            <p:nvPr/>
          </p:nvGrpSpPr>
          <p:grpSpPr>
            <a:xfrm>
              <a:off x="1551988" y="1658575"/>
              <a:ext cx="866600" cy="0"/>
              <a:chOff x="1546813" y="1658575"/>
              <a:chExt cx="866600" cy="0"/>
            </a:xfrm>
          </p:grpSpPr>
          <p:cxnSp>
            <p:nvCxnSpPr>
              <p:cNvPr id="188" name="Google Shape;188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" name="Google Shape;190;p13"/>
            <p:cNvGrpSpPr/>
            <p:nvPr/>
          </p:nvGrpSpPr>
          <p:grpSpPr>
            <a:xfrm>
              <a:off x="4138613" y="1658575"/>
              <a:ext cx="866600" cy="0"/>
              <a:chOff x="4138613" y="1658575"/>
              <a:chExt cx="866600" cy="0"/>
            </a:xfrm>
          </p:grpSpPr>
          <p:cxnSp>
            <p:nvCxnSpPr>
              <p:cNvPr id="191" name="Google Shape;191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3" name="Google Shape;193;p13"/>
            <p:cNvGrpSpPr/>
            <p:nvPr/>
          </p:nvGrpSpPr>
          <p:grpSpPr>
            <a:xfrm>
              <a:off x="6725238" y="1658575"/>
              <a:ext cx="866600" cy="0"/>
              <a:chOff x="6730413" y="1658575"/>
              <a:chExt cx="866600" cy="0"/>
            </a:xfrm>
          </p:grpSpPr>
          <p:cxnSp>
            <p:nvCxnSpPr>
              <p:cNvPr id="194" name="Google Shape;194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" name="Google Shape;196;p13"/>
            <p:cNvGrpSpPr/>
            <p:nvPr/>
          </p:nvGrpSpPr>
          <p:grpSpPr>
            <a:xfrm>
              <a:off x="1551988" y="3459925"/>
              <a:ext cx="866600" cy="0"/>
              <a:chOff x="1546813" y="1658575"/>
              <a:chExt cx="866600" cy="0"/>
            </a:xfrm>
          </p:grpSpPr>
          <p:cxnSp>
            <p:nvCxnSpPr>
              <p:cNvPr id="197" name="Google Shape;197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9" name="Google Shape;199;p13"/>
            <p:cNvGrpSpPr/>
            <p:nvPr/>
          </p:nvGrpSpPr>
          <p:grpSpPr>
            <a:xfrm>
              <a:off x="4138613" y="3459925"/>
              <a:ext cx="866600" cy="0"/>
              <a:chOff x="4138613" y="1658575"/>
              <a:chExt cx="866600" cy="0"/>
            </a:xfrm>
          </p:grpSpPr>
          <p:cxnSp>
            <p:nvCxnSpPr>
              <p:cNvPr id="200" name="Google Shape;200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2" name="Google Shape;202;p13"/>
            <p:cNvGrpSpPr/>
            <p:nvPr/>
          </p:nvGrpSpPr>
          <p:grpSpPr>
            <a:xfrm>
              <a:off x="6725238" y="3459925"/>
              <a:ext cx="866600" cy="0"/>
              <a:chOff x="6730413" y="1658575"/>
              <a:chExt cx="866600" cy="0"/>
            </a:xfrm>
          </p:grpSpPr>
          <p:cxnSp>
            <p:nvCxnSpPr>
              <p:cNvPr id="203" name="Google Shape;203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5" hasCustomPrompt="1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8" hasCustomPrompt="1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7" hasCustomPrompt="1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4" name="Google Shape;224;p13"/>
          <p:cNvSpPr/>
          <p:nvPr/>
        </p:nvSpPr>
        <p:spPr>
          <a:xfrm rot="5400000">
            <a:off x="8062115" y="4365389"/>
            <a:ext cx="148352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 rot="5400000">
            <a:off x="-392142" y="662668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 rot="5400000">
            <a:off x="287564" y="1529112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3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229" name="Google Shape;229;p13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407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/>
              <a:t>Rec</a:t>
            </a:r>
            <a:endParaRPr sz="4800"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Perry, and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5089596" y="671471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9000" y="3486021"/>
            <a:ext cx="3331024" cy="141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F69851-1BE6-4459-9F01-F1CE44A8F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b="-5472"/>
          <a:stretch/>
        </p:blipFill>
        <p:spPr bwMode="auto">
          <a:xfrm>
            <a:off x="101502" y="888086"/>
            <a:ext cx="4934495" cy="42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3AC36-F5F5-4D83-84F5-86FB61A7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r="16573" b="5034"/>
          <a:stretch/>
        </p:blipFill>
        <p:spPr bwMode="auto">
          <a:xfrm>
            <a:off x="1531396" y="2513038"/>
            <a:ext cx="258897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B412BA-04B2-450B-810F-D7E156FDA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5203" b="4416"/>
          <a:stretch/>
        </p:blipFill>
        <p:spPr bwMode="auto">
          <a:xfrm>
            <a:off x="4757305" y="2513038"/>
            <a:ext cx="310397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</a:p>
        </p:txBody>
      </p:sp>
      <p:pic>
        <p:nvPicPr>
          <p:cNvPr id="4" name="Recommendation_video">
            <a:hlinkClick r:id="" action="ppaction://media"/>
            <a:extLst>
              <a:ext uri="{FF2B5EF4-FFF2-40B4-BE49-F238E27FC236}">
                <a16:creationId xmlns:a16="http://schemas.microsoft.com/office/drawing/2014/main" id="{A1695D47-F6D9-448F-8B59-F7099FBBB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057" y="851547"/>
            <a:ext cx="8084875" cy="37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1991-5979-41DA-90E3-E350EDB0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2CE10-A2B8-4B9C-910C-50EDC3768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ad_image_Demo">
            <a:hlinkClick r:id="" action="ppaction://media"/>
            <a:extLst>
              <a:ext uri="{FF2B5EF4-FFF2-40B4-BE49-F238E27FC236}">
                <a16:creationId xmlns:a16="http://schemas.microsoft.com/office/drawing/2014/main" id="{48ACB9DE-7A29-490C-AD19-7C9236229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325" y="818560"/>
            <a:ext cx="7717499" cy="41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D944-C3B3-422F-8470-9202D6CB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AD5D8-C7B3-4735-9D6F-F16808679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sion_recommendation_video">
            <a:hlinkClick r:id="" action="ppaction://media"/>
            <a:extLst>
              <a:ext uri="{FF2B5EF4-FFF2-40B4-BE49-F238E27FC236}">
                <a16:creationId xmlns:a16="http://schemas.microsoft.com/office/drawing/2014/main" id="{917A02B0-9297-4650-A4EA-1FC00C2CC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325" y="778678"/>
            <a:ext cx="771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747" name="Google Shape;747;p45"/>
          <p:cNvSpPr txBox="1">
            <a:spLocks noGrp="1"/>
          </p:cNvSpPr>
          <p:nvPr>
            <p:ph type="title" idx="2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swald"/>
                <a:ea typeface="Oswald"/>
                <a:cs typeface="Oswald"/>
                <a:sym typeface="Oswald"/>
              </a:rPr>
              <a:t>01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8" name="Google Shape;748;p45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Business Overview</a:t>
            </a:r>
            <a:endParaRPr dirty="0">
              <a:latin typeface="+mn-lt"/>
            </a:endParaRPr>
          </a:p>
        </p:txBody>
      </p:sp>
      <p:sp>
        <p:nvSpPr>
          <p:cNvPr id="749" name="Google Shape;749;p45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+mn-lt"/>
              </a:rPr>
              <a:t>Business Value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Motivation &amp; Benefits</a:t>
            </a:r>
            <a:endParaRPr dirty="0">
              <a:latin typeface="+mn-lt"/>
            </a:endParaRPr>
          </a:p>
        </p:txBody>
      </p:sp>
      <p:sp>
        <p:nvSpPr>
          <p:cNvPr id="750" name="Google Shape;750;p45"/>
          <p:cNvSpPr txBox="1">
            <a:spLocks noGrp="1"/>
          </p:cNvSpPr>
          <p:nvPr>
            <p:ph type="title" idx="5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02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1" name="Google Shape;751;p45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Architecture</a:t>
            </a:r>
            <a:endParaRPr dirty="0">
              <a:latin typeface="+mn-lt"/>
            </a:endParaRPr>
          </a:p>
        </p:txBody>
      </p:sp>
      <p:sp>
        <p:nvSpPr>
          <p:cNvPr id="752" name="Google Shape;752;p45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Processes</a:t>
            </a:r>
            <a:endParaRPr dirty="0">
              <a:latin typeface="+mn-lt"/>
            </a:endParaRPr>
          </a:p>
        </p:txBody>
      </p:sp>
      <p:sp>
        <p:nvSpPr>
          <p:cNvPr id="753" name="Google Shape;753;p45"/>
          <p:cNvSpPr txBox="1">
            <a:spLocks noGrp="1"/>
          </p:cNvSpPr>
          <p:nvPr>
            <p:ph type="title" idx="8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03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4" name="Google Shape;754;p45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Development</a:t>
            </a:r>
            <a:endParaRPr dirty="0">
              <a:latin typeface="+mn-lt"/>
            </a:endParaRPr>
          </a:p>
        </p:txBody>
      </p:sp>
      <p:sp>
        <p:nvSpPr>
          <p:cNvPr id="755" name="Google Shape;755;p45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Sourcing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Model Build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Deployment</a:t>
            </a:r>
            <a:endParaRPr dirty="0">
              <a:latin typeface="+mn-lt"/>
            </a:endParaRPr>
          </a:p>
        </p:txBody>
      </p:sp>
      <p:sp>
        <p:nvSpPr>
          <p:cNvPr id="756" name="Google Shape;756;p45"/>
          <p:cNvSpPr txBox="1">
            <a:spLocks noGrp="1"/>
          </p:cNvSpPr>
          <p:nvPr>
            <p:ph type="title" idx="14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04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App Demonstration</a:t>
            </a:r>
            <a:endParaRPr dirty="0">
              <a:latin typeface="+mn-lt"/>
            </a:endParaRPr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Image Recognition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Recommendation System</a:t>
            </a:r>
            <a:endParaRPr dirty="0">
              <a:latin typeface="+mn-lt"/>
            </a:endParaRPr>
          </a:p>
        </p:txBody>
      </p:sp>
      <p:sp>
        <p:nvSpPr>
          <p:cNvPr id="759" name="Google Shape;759;p45"/>
          <p:cNvSpPr txBox="1">
            <a:spLocks noGrp="1"/>
          </p:cNvSpPr>
          <p:nvPr>
            <p:ph type="title" idx="17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05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0" name="Google Shape;760;p45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&amp; Future</a:t>
            </a:r>
            <a:endParaRPr dirty="0">
              <a:latin typeface="+mn-lt"/>
            </a:endParaRPr>
          </a:p>
        </p:txBody>
      </p:sp>
      <p:sp>
        <p:nvSpPr>
          <p:cNvPr id="761" name="Google Shape;761;p45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and Solutions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Future Enhancements</a:t>
            </a:r>
            <a:endParaRPr dirty="0">
              <a:latin typeface="+mn-lt"/>
            </a:endParaRPr>
          </a:p>
        </p:txBody>
      </p:sp>
      <p:sp>
        <p:nvSpPr>
          <p:cNvPr id="762" name="Google Shape;762;p45"/>
          <p:cNvSpPr txBox="1">
            <a:spLocks noGrp="1"/>
          </p:cNvSpPr>
          <p:nvPr>
            <p:ph type="title" idx="20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06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3" name="Google Shape;763;p45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Conclusion</a:t>
            </a:r>
            <a:endParaRPr dirty="0">
              <a:latin typeface="+mn-lt"/>
            </a:endParaRPr>
          </a:p>
        </p:txBody>
      </p:sp>
      <p:sp>
        <p:nvSpPr>
          <p:cNvPr id="764" name="Google Shape;764;p45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Final Remarks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0"/>
      <p:bldP spid="748" grpId="0"/>
      <p:bldP spid="749" grpId="0"/>
      <p:bldP spid="750" grpId="0"/>
      <p:bldP spid="751" grpId="0"/>
      <p:bldP spid="752" grpId="0"/>
      <p:bldP spid="753" grpId="0"/>
      <p:bldP spid="754" grpId="0"/>
      <p:bldP spid="755" grpId="0"/>
      <p:bldP spid="756" grpId="0"/>
      <p:bldP spid="757" grpId="0"/>
      <p:bldP spid="758" grpId="0"/>
      <p:bldP spid="759" grpId="0"/>
      <p:bldP spid="760" grpId="0"/>
      <p:bldP spid="761" grpId="0"/>
      <p:bldP spid="762" grpId="0"/>
      <p:bldP spid="763" grpId="0"/>
      <p:bldP spid="7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5" name="Google Shape;1140;p60">
            <a:extLst>
              <a:ext uri="{FF2B5EF4-FFF2-40B4-BE49-F238E27FC236}">
                <a16:creationId xmlns:a16="http://schemas.microsoft.com/office/drawing/2014/main" id="{C0A4DFDF-44D5-436E-B0CF-576F3F7ED0D5}"/>
              </a:ext>
            </a:extLst>
          </p:cNvPr>
          <p:cNvSpPr txBox="1">
            <a:spLocks/>
          </p:cNvSpPr>
          <p:nvPr/>
        </p:nvSpPr>
        <p:spPr>
          <a:xfrm>
            <a:off x="1727947" y="1643201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dirty="0"/>
              <a:t>Web Scraping</a:t>
            </a:r>
          </a:p>
          <a:p>
            <a:pPr algn="ctr"/>
            <a:r>
              <a:rPr lang="en-GB" sz="1200" dirty="0"/>
              <a:t>Multiple websites, inconsistent layouts and clothing categories.</a:t>
            </a:r>
          </a:p>
        </p:txBody>
      </p:sp>
      <p:sp>
        <p:nvSpPr>
          <p:cNvPr id="7" name="Google Shape;1142;p60">
            <a:extLst>
              <a:ext uri="{FF2B5EF4-FFF2-40B4-BE49-F238E27FC236}">
                <a16:creationId xmlns:a16="http://schemas.microsoft.com/office/drawing/2014/main" id="{DCEBC28A-D5AF-401A-AF94-7418B58BA644}"/>
              </a:ext>
            </a:extLst>
          </p:cNvPr>
          <p:cNvSpPr txBox="1">
            <a:spLocks/>
          </p:cNvSpPr>
          <p:nvPr/>
        </p:nvSpPr>
        <p:spPr>
          <a:xfrm>
            <a:off x="4985767" y="1644438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dirty="0"/>
              <a:t>Model Training</a:t>
            </a:r>
          </a:p>
          <a:p>
            <a:pPr algn="ctr"/>
            <a:r>
              <a:rPr lang="en-GB" sz="1200" dirty="0"/>
              <a:t>Some clothing categories initially  misclassified e.g. Blouses, Suits.</a:t>
            </a:r>
          </a:p>
        </p:txBody>
      </p:sp>
      <p:sp>
        <p:nvSpPr>
          <p:cNvPr id="11" name="Google Shape;1146;p60">
            <a:extLst>
              <a:ext uri="{FF2B5EF4-FFF2-40B4-BE49-F238E27FC236}">
                <a16:creationId xmlns:a16="http://schemas.microsoft.com/office/drawing/2014/main" id="{5C1A80DF-E460-49EF-B937-9881C60EFDC8}"/>
              </a:ext>
            </a:extLst>
          </p:cNvPr>
          <p:cNvSpPr txBox="1">
            <a:spLocks/>
          </p:cNvSpPr>
          <p:nvPr/>
        </p:nvSpPr>
        <p:spPr>
          <a:xfrm>
            <a:off x="1727947" y="3439065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dirty="0"/>
              <a:t>User History Data</a:t>
            </a:r>
          </a:p>
          <a:p>
            <a:pPr algn="ctr"/>
            <a:r>
              <a:rPr lang="en-GB" sz="1200" dirty="0"/>
              <a:t>No real life data available, user data generated internally.</a:t>
            </a:r>
          </a:p>
        </p:txBody>
      </p:sp>
      <p:sp>
        <p:nvSpPr>
          <p:cNvPr id="13" name="Google Shape;1148;p60">
            <a:extLst>
              <a:ext uri="{FF2B5EF4-FFF2-40B4-BE49-F238E27FC236}">
                <a16:creationId xmlns:a16="http://schemas.microsoft.com/office/drawing/2014/main" id="{70703D36-ABF9-448C-A13C-FCB204F8A2D6}"/>
              </a:ext>
            </a:extLst>
          </p:cNvPr>
          <p:cNvSpPr txBox="1">
            <a:spLocks/>
          </p:cNvSpPr>
          <p:nvPr/>
        </p:nvSpPr>
        <p:spPr>
          <a:xfrm>
            <a:off x="4985767" y="3437827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GB" sz="1200" b="1" dirty="0"/>
              <a:t>Deployment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GB" sz="1200" dirty="0"/>
              <a:t>Platform required to deploy both computer vision and machine learning.</a:t>
            </a:r>
          </a:p>
        </p:txBody>
      </p:sp>
      <p:grpSp>
        <p:nvGrpSpPr>
          <p:cNvPr id="46" name="Google Shape;7343;p94">
            <a:extLst>
              <a:ext uri="{FF2B5EF4-FFF2-40B4-BE49-F238E27FC236}">
                <a16:creationId xmlns:a16="http://schemas.microsoft.com/office/drawing/2014/main" id="{0E7483C6-CF48-42F0-90FD-E0C6B76298C9}"/>
              </a:ext>
            </a:extLst>
          </p:cNvPr>
          <p:cNvGrpSpPr>
            <a:grpSpLocks noChangeAspect="1"/>
          </p:cNvGrpSpPr>
          <p:nvPr/>
        </p:nvGrpSpPr>
        <p:grpSpPr>
          <a:xfrm>
            <a:off x="2706426" y="2789671"/>
            <a:ext cx="540000" cy="540000"/>
            <a:chOff x="-61783350" y="3743950"/>
            <a:chExt cx="316650" cy="317450"/>
          </a:xfrm>
          <a:solidFill>
            <a:schemeClr val="accent1"/>
          </a:solidFill>
        </p:grpSpPr>
        <p:sp>
          <p:nvSpPr>
            <p:cNvPr id="47" name="Google Shape;7344;p94">
              <a:extLst>
                <a:ext uri="{FF2B5EF4-FFF2-40B4-BE49-F238E27FC236}">
                  <a16:creationId xmlns:a16="http://schemas.microsoft.com/office/drawing/2014/main" id="{54E53934-7CD9-405A-AA16-E8B81CA034B2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45;p94">
              <a:extLst>
                <a:ext uri="{FF2B5EF4-FFF2-40B4-BE49-F238E27FC236}">
                  <a16:creationId xmlns:a16="http://schemas.microsoft.com/office/drawing/2014/main" id="{74E27F51-799B-4036-965D-ABBF67C9B3D8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8372;p96">
            <a:extLst>
              <a:ext uri="{FF2B5EF4-FFF2-40B4-BE49-F238E27FC236}">
                <a16:creationId xmlns:a16="http://schemas.microsoft.com/office/drawing/2014/main" id="{9D9B4A17-D9E2-44E9-A826-96160669D177}"/>
              </a:ext>
            </a:extLst>
          </p:cNvPr>
          <p:cNvGrpSpPr>
            <a:grpSpLocks noChangeAspect="1"/>
          </p:cNvGrpSpPr>
          <p:nvPr/>
        </p:nvGrpSpPr>
        <p:grpSpPr>
          <a:xfrm>
            <a:off x="6043261" y="948848"/>
            <a:ext cx="454485" cy="540000"/>
            <a:chOff x="-48233050" y="3569725"/>
            <a:chExt cx="252050" cy="299475"/>
          </a:xfrm>
          <a:solidFill>
            <a:schemeClr val="accent1"/>
          </a:solidFill>
        </p:grpSpPr>
        <p:sp>
          <p:nvSpPr>
            <p:cNvPr id="54" name="Google Shape;8373;p96">
              <a:extLst>
                <a:ext uri="{FF2B5EF4-FFF2-40B4-BE49-F238E27FC236}">
                  <a16:creationId xmlns:a16="http://schemas.microsoft.com/office/drawing/2014/main" id="{46441A66-13DC-4C32-A0CC-2191BB858537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374;p96">
              <a:extLst>
                <a:ext uri="{FF2B5EF4-FFF2-40B4-BE49-F238E27FC236}">
                  <a16:creationId xmlns:a16="http://schemas.microsoft.com/office/drawing/2014/main" id="{316A3B66-8A3A-4B6B-8DF3-B520F0FA358B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75;p96">
              <a:extLst>
                <a:ext uri="{FF2B5EF4-FFF2-40B4-BE49-F238E27FC236}">
                  <a16:creationId xmlns:a16="http://schemas.microsoft.com/office/drawing/2014/main" id="{45BE3E1E-776D-4A79-AC23-400D7ADD462C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763;p95">
            <a:extLst>
              <a:ext uri="{FF2B5EF4-FFF2-40B4-BE49-F238E27FC236}">
                <a16:creationId xmlns:a16="http://schemas.microsoft.com/office/drawing/2014/main" id="{105474C0-8865-43C4-A3B7-827E0F642533}"/>
              </a:ext>
            </a:extLst>
          </p:cNvPr>
          <p:cNvGrpSpPr>
            <a:grpSpLocks noChangeAspect="1"/>
          </p:cNvGrpSpPr>
          <p:nvPr/>
        </p:nvGrpSpPr>
        <p:grpSpPr>
          <a:xfrm>
            <a:off x="5994879" y="2796960"/>
            <a:ext cx="537094" cy="540000"/>
            <a:chOff x="-31811100" y="3550975"/>
            <a:chExt cx="291450" cy="293025"/>
          </a:xfrm>
          <a:solidFill>
            <a:schemeClr val="accent1"/>
          </a:solidFill>
        </p:grpSpPr>
        <p:sp>
          <p:nvSpPr>
            <p:cNvPr id="58" name="Google Shape;7764;p95">
              <a:extLst>
                <a:ext uri="{FF2B5EF4-FFF2-40B4-BE49-F238E27FC236}">
                  <a16:creationId xmlns:a16="http://schemas.microsoft.com/office/drawing/2014/main" id="{2EC56AE0-B032-4259-A9C1-889785C4CBCD}"/>
                </a:ext>
              </a:extLst>
            </p:cNvPr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65;p95">
              <a:extLst>
                <a:ext uri="{FF2B5EF4-FFF2-40B4-BE49-F238E27FC236}">
                  <a16:creationId xmlns:a16="http://schemas.microsoft.com/office/drawing/2014/main" id="{54887E4F-C5E7-4B88-96A2-0FB0D8307127}"/>
                </a:ext>
              </a:extLst>
            </p:cNvPr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66;p95">
              <a:extLst>
                <a:ext uri="{FF2B5EF4-FFF2-40B4-BE49-F238E27FC236}">
                  <a16:creationId xmlns:a16="http://schemas.microsoft.com/office/drawing/2014/main" id="{BCF45235-16B4-462C-9F28-074EB911FA7B}"/>
                </a:ext>
              </a:extLst>
            </p:cNvPr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7;p95">
              <a:extLst>
                <a:ext uri="{FF2B5EF4-FFF2-40B4-BE49-F238E27FC236}">
                  <a16:creationId xmlns:a16="http://schemas.microsoft.com/office/drawing/2014/main" id="{92BAC18D-5F7E-4B21-BEED-8BDDF1BF4885}"/>
                </a:ext>
              </a:extLst>
            </p:cNvPr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68;p95">
              <a:extLst>
                <a:ext uri="{FF2B5EF4-FFF2-40B4-BE49-F238E27FC236}">
                  <a16:creationId xmlns:a16="http://schemas.microsoft.com/office/drawing/2014/main" id="{F3DD3EB4-DC82-40D2-8C6C-FC74744B6AB3}"/>
                </a:ext>
              </a:extLst>
            </p:cNvPr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69;p95">
              <a:extLst>
                <a:ext uri="{FF2B5EF4-FFF2-40B4-BE49-F238E27FC236}">
                  <a16:creationId xmlns:a16="http://schemas.microsoft.com/office/drawing/2014/main" id="{E3FC77EA-6216-400E-B299-4EFBC7FEE066}"/>
                </a:ext>
              </a:extLst>
            </p:cNvPr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70;p95">
              <a:extLst>
                <a:ext uri="{FF2B5EF4-FFF2-40B4-BE49-F238E27FC236}">
                  <a16:creationId xmlns:a16="http://schemas.microsoft.com/office/drawing/2014/main" id="{9FF34A5F-69A5-425D-939A-DCE3C8733E18}"/>
                </a:ext>
              </a:extLst>
            </p:cNvPr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744;p95">
            <a:extLst>
              <a:ext uri="{FF2B5EF4-FFF2-40B4-BE49-F238E27FC236}">
                <a16:creationId xmlns:a16="http://schemas.microsoft.com/office/drawing/2014/main" id="{2A4440C0-8E10-4D1C-B4EA-5C96B37173EB}"/>
              </a:ext>
            </a:extLst>
          </p:cNvPr>
          <p:cNvGrpSpPr>
            <a:grpSpLocks noChangeAspect="1"/>
          </p:cNvGrpSpPr>
          <p:nvPr/>
        </p:nvGrpSpPr>
        <p:grpSpPr>
          <a:xfrm>
            <a:off x="2743335" y="960411"/>
            <a:ext cx="541429" cy="540000"/>
            <a:chOff x="-33646250" y="3586425"/>
            <a:chExt cx="293000" cy="292225"/>
          </a:xfrm>
          <a:solidFill>
            <a:schemeClr val="accent1"/>
          </a:solidFill>
        </p:grpSpPr>
        <p:sp>
          <p:nvSpPr>
            <p:cNvPr id="66" name="Google Shape;7745;p95">
              <a:extLst>
                <a:ext uri="{FF2B5EF4-FFF2-40B4-BE49-F238E27FC236}">
                  <a16:creationId xmlns:a16="http://schemas.microsoft.com/office/drawing/2014/main" id="{C8C585D2-6155-4F27-982B-9E89A1069E82}"/>
                </a:ext>
              </a:extLst>
            </p:cNvPr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46;p95">
              <a:extLst>
                <a:ext uri="{FF2B5EF4-FFF2-40B4-BE49-F238E27FC236}">
                  <a16:creationId xmlns:a16="http://schemas.microsoft.com/office/drawing/2014/main" id="{457B85B0-6533-4BA5-A0C3-4D89DB14F8BB}"/>
                </a:ext>
              </a:extLst>
            </p:cNvPr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2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43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8768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8769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53915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105864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105864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105864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4243</TotalTime>
  <Words>1665</Words>
  <Application>Microsoft Office PowerPoint</Application>
  <PresentationFormat>On-screen Show (16:9)</PresentationFormat>
  <Paragraphs>260</Paragraphs>
  <Slides>32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Fredoka One</vt:lpstr>
      <vt:lpstr>Muli</vt:lpstr>
      <vt:lpstr>Oswald</vt:lpstr>
      <vt:lpstr>Anton</vt:lpstr>
      <vt:lpstr>Clothing Retailer Business Plan by Slidesgo</vt:lpstr>
      <vt:lpstr>ShopRec</vt:lpstr>
      <vt:lpstr>CONTENTS</vt:lpstr>
      <vt:lpstr>ShopRec</vt:lpstr>
      <vt:lpstr>OUR MOTIVATION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Deployment: Video Demonstration</vt:lpstr>
      <vt:lpstr>5. Deployment: Video Demonstration</vt:lpstr>
      <vt:lpstr>5. Deployment: Video Demonstration</vt:lpstr>
      <vt:lpstr>CHALLENGES</vt:lpstr>
      <vt:lpstr>FUTURE ENHANCEMENTS</vt:lpstr>
      <vt:lpstr>THANKS!</vt:lpstr>
      <vt:lpstr>REFERENCES</vt:lpstr>
      <vt:lpstr>APPENDIX</vt:lpstr>
      <vt:lpstr>THREATS</vt:lpstr>
      <vt:lpstr>Deployment – User Profiles</vt:lpstr>
      <vt:lpstr>Deployment – User Profiles</vt:lpstr>
      <vt:lpstr>Deployment – Image Recognition</vt:lpstr>
      <vt:lpstr>Deployment - Recommendations</vt:lpstr>
      <vt:lpstr>Deployment - Recommendations</vt:lpstr>
      <vt:lpstr>Deployment - Recommendations</vt:lpstr>
      <vt:lpstr>Deployment -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윤환 Kim</cp:lastModifiedBy>
  <cp:revision>75</cp:revision>
  <dcterms:created xsi:type="dcterms:W3CDTF">2021-05-03T01:34:06Z</dcterms:created>
  <dcterms:modified xsi:type="dcterms:W3CDTF">2021-05-14T02:03:49Z</dcterms:modified>
</cp:coreProperties>
</file>